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4" d="100"/>
          <a:sy n="54" d="100"/>
        </p:scale>
        <p:origin x="82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EF0FF-A010-4E16-B597-CDB89E4006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90F957-95F8-481D-873E-DE9F4FF85A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D4BACB-0799-4D46-AD8E-CB1883C92E49}"/>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5" name="Footer Placeholder 4">
            <a:extLst>
              <a:ext uri="{FF2B5EF4-FFF2-40B4-BE49-F238E27FC236}">
                <a16:creationId xmlns:a16="http://schemas.microsoft.com/office/drawing/2014/main" id="{8FB7480A-94BE-457F-BF0C-432D8338A3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1A87E2-E2C5-4795-9367-2EB5B86BC666}"/>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67362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DDBDC-9D7C-4814-AD3B-357C4D52C8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C95CC5-9044-4EE0-A9E2-2282E6FC5B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E0D60-E468-414B-9EBA-C7B8DEBF41D4}"/>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5" name="Footer Placeholder 4">
            <a:extLst>
              <a:ext uri="{FF2B5EF4-FFF2-40B4-BE49-F238E27FC236}">
                <a16:creationId xmlns:a16="http://schemas.microsoft.com/office/drawing/2014/main" id="{1544DA94-9BBC-4395-9B94-F7E3347A09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89901F-931E-42EB-8701-426FD2573205}"/>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148870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6AF4C8-F4B4-4E74-B940-B0DB56FFF6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E3A4D1-BF77-47FB-A7C3-89D5093DA7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8D765-0706-4B75-8D4E-C45C29E4ADF3}"/>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5" name="Footer Placeholder 4">
            <a:extLst>
              <a:ext uri="{FF2B5EF4-FFF2-40B4-BE49-F238E27FC236}">
                <a16:creationId xmlns:a16="http://schemas.microsoft.com/office/drawing/2014/main" id="{563B4664-1F48-4143-8ECD-19FD3B635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FAAD61-9E39-4A15-91FA-BD9612780BD4}"/>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1448714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3324A-F0BA-4204-8905-EA4A424F2D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609931-8135-4045-8512-827454191FB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D7A0B3-E8B8-4842-9878-F535F509617A}"/>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5" name="Footer Placeholder 4">
            <a:extLst>
              <a:ext uri="{FF2B5EF4-FFF2-40B4-BE49-F238E27FC236}">
                <a16:creationId xmlns:a16="http://schemas.microsoft.com/office/drawing/2014/main" id="{FB89621D-FC99-4B61-9B23-47B3ABD4F4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F53CC0-895A-4457-872B-5CB05E63D9F7}"/>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92234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6B977-6E24-474B-939B-ABD507D75D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94CF5A-7FA7-4EDD-A90A-2B3E3FD996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BE1C16-316E-401D-8A56-CE3C605DAA46}"/>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5" name="Footer Placeholder 4">
            <a:extLst>
              <a:ext uri="{FF2B5EF4-FFF2-40B4-BE49-F238E27FC236}">
                <a16:creationId xmlns:a16="http://schemas.microsoft.com/office/drawing/2014/main" id="{44843548-5969-494B-A3A9-A6B73A95D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AFBE5-11E7-4BBD-9097-E5CECEB58425}"/>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8288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353AE-40AC-4776-97AF-613C6707F4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E0F23-1675-403B-AE7B-A1A3CAACE2C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1A2281-1412-4AF8-85B5-7C88E78BA92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410F66-61AC-459E-B076-AB7F69982AA1}"/>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6" name="Footer Placeholder 5">
            <a:extLst>
              <a:ext uri="{FF2B5EF4-FFF2-40B4-BE49-F238E27FC236}">
                <a16:creationId xmlns:a16="http://schemas.microsoft.com/office/drawing/2014/main" id="{8305E5C4-FA01-4B0A-AD7E-AFD62867A9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8D4B92-0C3E-40D9-91AD-B24218B78822}"/>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1661973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A3BAD-2BAA-4B9D-A6F1-FFE4527D8A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CE4E61-E190-427F-ADA5-F99314662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9FB8C5-F627-44BD-A03C-386E3945826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17B702-35EC-4EB7-8588-D7BB56A3F6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F0BB3F-D17C-4A80-B87A-10682519A0C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03D01D-61A3-431C-832A-39BB111C09ED}"/>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8" name="Footer Placeholder 7">
            <a:extLst>
              <a:ext uri="{FF2B5EF4-FFF2-40B4-BE49-F238E27FC236}">
                <a16:creationId xmlns:a16="http://schemas.microsoft.com/office/drawing/2014/main" id="{FAE43A16-2F0C-4378-AC86-594D21CFC7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1F6F8-882C-479C-99A4-4836B8AD67B1}"/>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340949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A66B6-93D0-4A5C-82CE-331FD8048F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4F2B40-FDF9-449A-848E-46DC3BB70807}"/>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4" name="Footer Placeholder 3">
            <a:extLst>
              <a:ext uri="{FF2B5EF4-FFF2-40B4-BE49-F238E27FC236}">
                <a16:creationId xmlns:a16="http://schemas.microsoft.com/office/drawing/2014/main" id="{0EE744D3-6344-41BF-83E1-10BF4CD88A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91123D-A3E3-47A5-B361-23EE3C3DE2E9}"/>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3677613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DC7559-1924-4BFA-9D6B-AD52E9CFB1BE}"/>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3" name="Footer Placeholder 2">
            <a:extLst>
              <a:ext uri="{FF2B5EF4-FFF2-40B4-BE49-F238E27FC236}">
                <a16:creationId xmlns:a16="http://schemas.microsoft.com/office/drawing/2014/main" id="{EEE62445-8DE8-45AF-B2EA-C56F0EAADB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696EBE-83F1-470C-BB58-29809829B8DA}"/>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310620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FC9A9-1747-4A9A-9FD0-007CF2A9A4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4D2A39-1E65-4690-8BD5-FAD6635ABA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2C5509-4732-477F-A7AE-C2ADE5CC2D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F8A528-04D5-436B-8033-7154DD567123}"/>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6" name="Footer Placeholder 5">
            <a:extLst>
              <a:ext uri="{FF2B5EF4-FFF2-40B4-BE49-F238E27FC236}">
                <a16:creationId xmlns:a16="http://schemas.microsoft.com/office/drawing/2014/main" id="{F4F63ADD-A9E2-4125-8C19-495218DEB1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B7627-85EB-49F3-A93E-925489F038CB}"/>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1915414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D832-3C43-4377-A543-BE448E4D97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E679FB-4FAC-4D7B-9018-F4CC50EC8A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C30273-4BD3-4525-A3FC-05D3DEF775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06C2BB-70F9-4322-ABDB-789554179307}"/>
              </a:ext>
            </a:extLst>
          </p:cNvPr>
          <p:cNvSpPr>
            <a:spLocks noGrp="1"/>
          </p:cNvSpPr>
          <p:nvPr>
            <p:ph type="dt" sz="half" idx="10"/>
          </p:nvPr>
        </p:nvSpPr>
        <p:spPr/>
        <p:txBody>
          <a:bodyPr/>
          <a:lstStyle/>
          <a:p>
            <a:fld id="{B0FCC247-8E81-4963-89E8-E14369E286BC}" type="datetimeFigureOut">
              <a:rPr lang="en-US" smtClean="0"/>
              <a:t>4/17/2019</a:t>
            </a:fld>
            <a:endParaRPr lang="en-US"/>
          </a:p>
        </p:txBody>
      </p:sp>
      <p:sp>
        <p:nvSpPr>
          <p:cNvPr id="6" name="Footer Placeholder 5">
            <a:extLst>
              <a:ext uri="{FF2B5EF4-FFF2-40B4-BE49-F238E27FC236}">
                <a16:creationId xmlns:a16="http://schemas.microsoft.com/office/drawing/2014/main" id="{2DCA65D5-F21B-49FA-B7D9-0E4201653F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C785D-1B97-4C94-98A9-0D07602DF8CE}"/>
              </a:ext>
            </a:extLst>
          </p:cNvPr>
          <p:cNvSpPr>
            <a:spLocks noGrp="1"/>
          </p:cNvSpPr>
          <p:nvPr>
            <p:ph type="sldNum" sz="quarter" idx="12"/>
          </p:nvPr>
        </p:nvSpPr>
        <p:spPr/>
        <p:txBody>
          <a:bodyPr/>
          <a:lstStyle/>
          <a:p>
            <a:fld id="{BD806C23-A035-4452-9D46-AC21A4743831}" type="slidenum">
              <a:rPr lang="en-US" smtClean="0"/>
              <a:t>‹#›</a:t>
            </a:fld>
            <a:endParaRPr lang="en-US"/>
          </a:p>
        </p:txBody>
      </p:sp>
    </p:spTree>
    <p:extLst>
      <p:ext uri="{BB962C8B-B14F-4D97-AF65-F5344CB8AC3E}">
        <p14:creationId xmlns:p14="http://schemas.microsoft.com/office/powerpoint/2010/main" val="406943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C4708-FFD1-4862-A0F9-39FD724902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22DD81-CC14-46A2-A895-0A715AC7F7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903D93-4A5D-4E21-801F-5F3860343E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CC247-8E81-4963-89E8-E14369E286BC}" type="datetimeFigureOut">
              <a:rPr lang="en-US" smtClean="0"/>
              <a:t>4/17/2019</a:t>
            </a:fld>
            <a:endParaRPr lang="en-US"/>
          </a:p>
        </p:txBody>
      </p:sp>
      <p:sp>
        <p:nvSpPr>
          <p:cNvPr id="5" name="Footer Placeholder 4">
            <a:extLst>
              <a:ext uri="{FF2B5EF4-FFF2-40B4-BE49-F238E27FC236}">
                <a16:creationId xmlns:a16="http://schemas.microsoft.com/office/drawing/2014/main" id="{61874440-0C9A-4C0C-9B64-4C5A74A6AF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8DB152-426F-4C14-B867-C590D9067B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06C23-A035-4452-9D46-AC21A4743831}" type="slidenum">
              <a:rPr lang="en-US" smtClean="0"/>
              <a:t>‹#›</a:t>
            </a:fld>
            <a:endParaRPr lang="en-US"/>
          </a:p>
        </p:txBody>
      </p:sp>
    </p:spTree>
    <p:extLst>
      <p:ext uri="{BB962C8B-B14F-4D97-AF65-F5344CB8AC3E}">
        <p14:creationId xmlns:p14="http://schemas.microsoft.com/office/powerpoint/2010/main" val="131095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ouggary@dishsf.org" TargetMode="External"/><Relationship Id="rId2" Type="http://schemas.openxmlformats.org/officeDocument/2006/relationships/hyperlink" Target="mailto:tramecia.garner@stp-sf.org" TargetMode="External"/><Relationship Id="rId1" Type="http://schemas.openxmlformats.org/officeDocument/2006/relationships/slideLayout" Target="../slideLayouts/slideLayout1.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9442F2-C3C9-4E04-A71A-FE142BF9B0A9}"/>
              </a:ext>
            </a:extLst>
          </p:cNvPr>
          <p:cNvSpPr>
            <a:spLocks noGrp="1"/>
          </p:cNvSpPr>
          <p:nvPr>
            <p:ph type="ctrTitle"/>
          </p:nvPr>
        </p:nvSpPr>
        <p:spPr>
          <a:xfrm>
            <a:off x="6746628" y="1783959"/>
            <a:ext cx="4645250" cy="2889114"/>
          </a:xfrm>
        </p:spPr>
        <p:txBody>
          <a:bodyPr anchor="b">
            <a:normAutofit/>
          </a:bodyPr>
          <a:lstStyle/>
          <a:p>
            <a:pPr algn="l"/>
            <a:r>
              <a:rPr lang="en-US" sz="5100" dirty="0">
                <a:solidFill>
                  <a:schemeClr val="bg1"/>
                </a:solidFill>
              </a:rPr>
              <a:t>Supportive Housing Provider Network (SHPN)</a:t>
            </a:r>
          </a:p>
        </p:txBody>
      </p:sp>
      <p:sp>
        <p:nvSpPr>
          <p:cNvPr id="3" name="Subtitle 2">
            <a:extLst>
              <a:ext uri="{FF2B5EF4-FFF2-40B4-BE49-F238E27FC236}">
                <a16:creationId xmlns:a16="http://schemas.microsoft.com/office/drawing/2014/main" id="{619C1F02-C1F4-441E-BDE2-6793BA6EB193}"/>
              </a:ext>
            </a:extLst>
          </p:cNvPr>
          <p:cNvSpPr>
            <a:spLocks noGrp="1"/>
          </p:cNvSpPr>
          <p:nvPr>
            <p:ph type="subTitle" idx="1"/>
          </p:nvPr>
        </p:nvSpPr>
        <p:spPr>
          <a:xfrm>
            <a:off x="6746627" y="4750893"/>
            <a:ext cx="4645250" cy="1147863"/>
          </a:xfrm>
        </p:spPr>
        <p:txBody>
          <a:bodyPr anchor="t">
            <a:normAutofit/>
          </a:bodyPr>
          <a:lstStyle/>
          <a:p>
            <a:pPr algn="l"/>
            <a:r>
              <a:rPr lang="en-US" sz="1900" b="1" u="sng" dirty="0">
                <a:solidFill>
                  <a:schemeClr val="bg1"/>
                </a:solidFill>
              </a:rPr>
              <a:t>Co-Chairs: </a:t>
            </a:r>
          </a:p>
          <a:p>
            <a:pPr algn="l"/>
            <a:r>
              <a:rPr lang="en-US" sz="1900" dirty="0">
                <a:solidFill>
                  <a:schemeClr val="bg1"/>
                </a:solidFill>
              </a:rPr>
              <a:t>Tramecia Garner, </a:t>
            </a:r>
            <a:r>
              <a:rPr lang="en-US" sz="1900" dirty="0">
                <a:solidFill>
                  <a:schemeClr val="bg1"/>
                </a:solidFill>
                <a:hlinkClick r:id="rId2"/>
              </a:rPr>
              <a:t>tramecia.garner@stp-sf.org</a:t>
            </a:r>
            <a:r>
              <a:rPr lang="en-US" sz="1900" dirty="0">
                <a:solidFill>
                  <a:schemeClr val="bg1"/>
                </a:solidFill>
              </a:rPr>
              <a:t> </a:t>
            </a:r>
          </a:p>
          <a:p>
            <a:pPr algn="l"/>
            <a:r>
              <a:rPr lang="en-US" sz="1900" dirty="0">
                <a:solidFill>
                  <a:schemeClr val="bg1"/>
                </a:solidFill>
              </a:rPr>
              <a:t>Doug Gary, </a:t>
            </a:r>
            <a:r>
              <a:rPr lang="en-US" sz="1900" dirty="0">
                <a:solidFill>
                  <a:schemeClr val="bg1"/>
                </a:solidFill>
                <a:hlinkClick r:id="rId3"/>
              </a:rPr>
              <a:t>douggary@dishsf.org</a:t>
            </a:r>
            <a:r>
              <a:rPr lang="en-US" sz="1900" dirty="0">
                <a:solidFill>
                  <a:schemeClr val="bg1"/>
                </a:solidFill>
              </a:rPr>
              <a:t> </a:t>
            </a: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House">
            <a:extLst>
              <a:ext uri="{FF2B5EF4-FFF2-40B4-BE49-F238E27FC236}">
                <a16:creationId xmlns:a16="http://schemas.microsoft.com/office/drawing/2014/main" id="{12E4D0ED-5359-440B-B1B6-33A5D698DEE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57342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151920-0EDD-41BD-B775-9F8D876126A7}"/>
              </a:ext>
            </a:extLst>
          </p:cNvPr>
          <p:cNvSpPr>
            <a:spLocks noGrp="1"/>
          </p:cNvSpPr>
          <p:nvPr>
            <p:ph type="title"/>
          </p:nvPr>
        </p:nvSpPr>
        <p:spPr>
          <a:xfrm>
            <a:off x="838200" y="963507"/>
            <a:ext cx="3494362" cy="4930986"/>
          </a:xfrm>
        </p:spPr>
        <p:txBody>
          <a:bodyPr>
            <a:normAutofit/>
          </a:bodyPr>
          <a:lstStyle/>
          <a:p>
            <a:pPr algn="r"/>
            <a:r>
              <a:rPr lang="en-US" dirty="0">
                <a:solidFill>
                  <a:schemeClr val="accent1"/>
                </a:solidFill>
              </a:rPr>
              <a:t> </a:t>
            </a:r>
            <a:r>
              <a:rPr lang="en-US" b="1" u="sng" dirty="0">
                <a:solidFill>
                  <a:schemeClr val="accent1"/>
                </a:solidFill>
              </a:rPr>
              <a:t>Who we are:</a:t>
            </a:r>
            <a:r>
              <a:rPr lang="en-US" dirty="0">
                <a:solidFill>
                  <a:schemeClr val="accent1"/>
                </a:solidFill>
              </a:rPr>
              <a:t>            </a:t>
            </a:r>
            <a:br>
              <a:rPr lang="en-US" dirty="0">
                <a:solidFill>
                  <a:schemeClr val="accent1"/>
                </a:solidFill>
              </a:rPr>
            </a:br>
            <a:br>
              <a:rPr lang="en-US" dirty="0">
                <a:solidFill>
                  <a:schemeClr val="accent1"/>
                </a:solidFill>
              </a:rPr>
            </a:br>
            <a:br>
              <a:rPr lang="en-US" dirty="0">
                <a:solidFill>
                  <a:schemeClr val="accent1"/>
                </a:solidFill>
              </a:rPr>
            </a:br>
            <a:r>
              <a:rPr lang="en-US" b="1" u="sng" dirty="0">
                <a:solidFill>
                  <a:schemeClr val="accent1"/>
                </a:solidFill>
              </a:rPr>
              <a:t>Our Network Priorities:</a:t>
            </a:r>
          </a:p>
        </p:txBody>
      </p:sp>
      <p:cxnSp>
        <p:nvCxnSpPr>
          <p:cNvPr id="25" name="Straight Connector 24">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7E968AD-4530-45F4-AE2F-93147E8E4959}"/>
              </a:ext>
            </a:extLst>
          </p:cNvPr>
          <p:cNvSpPr>
            <a:spLocks noGrp="1"/>
          </p:cNvSpPr>
          <p:nvPr>
            <p:ph sz="half" idx="1"/>
          </p:nvPr>
        </p:nvSpPr>
        <p:spPr>
          <a:xfrm>
            <a:off x="4976030" y="963507"/>
            <a:ext cx="6250940" cy="2465493"/>
          </a:xfrm>
        </p:spPr>
        <p:txBody>
          <a:bodyPr anchor="b">
            <a:normAutofit/>
          </a:bodyPr>
          <a:lstStyle/>
          <a:p>
            <a:r>
              <a:rPr lang="en-US" sz="1100" dirty="0"/>
              <a:t>The San Francisco Supportive Housing Network (SHPN) is a group of supportive housing service and housing providers who seeks to inform, enhance, and respond to policy, systems, and funding issues directly impacting permanent supportive housing in San Francisco. Our collective mission is to enrich the quantity, quality, and sustainability of our City’s supportive housing providers and residents. We share an interest in and commitment to a collaborative vision for supportive housing.</a:t>
            </a:r>
          </a:p>
          <a:p>
            <a:r>
              <a:rPr lang="en-US" sz="1100" dirty="0"/>
              <a:t>Our network is comprised of an engaged group of senior leaders representing San Francisco-based nonprofit organizations that receive funding through the Department of Homeless &amp; Supportive Housing.</a:t>
            </a:r>
          </a:p>
          <a:p>
            <a:endParaRPr lang="en-US" sz="1100" dirty="0"/>
          </a:p>
        </p:txBody>
      </p:sp>
      <p:sp>
        <p:nvSpPr>
          <p:cNvPr id="4" name="Content Placeholder 3">
            <a:extLst>
              <a:ext uri="{FF2B5EF4-FFF2-40B4-BE49-F238E27FC236}">
                <a16:creationId xmlns:a16="http://schemas.microsoft.com/office/drawing/2014/main" id="{27BF3871-B620-458A-99CF-619BD6885615}"/>
              </a:ext>
            </a:extLst>
          </p:cNvPr>
          <p:cNvSpPr>
            <a:spLocks noGrp="1"/>
          </p:cNvSpPr>
          <p:nvPr>
            <p:ph sz="half" idx="2"/>
          </p:nvPr>
        </p:nvSpPr>
        <p:spPr>
          <a:xfrm>
            <a:off x="4976029" y="3589865"/>
            <a:ext cx="6250940" cy="2304628"/>
          </a:xfrm>
        </p:spPr>
        <p:txBody>
          <a:bodyPr>
            <a:normAutofit/>
          </a:bodyPr>
          <a:lstStyle/>
          <a:p>
            <a:r>
              <a:rPr lang="en-US" sz="1000" dirty="0"/>
              <a:t>A coordinated, uniform vision for supportive housing in San Francisco. Advocating for a coordinated intake and entry system.</a:t>
            </a:r>
          </a:p>
          <a:p>
            <a:r>
              <a:rPr lang="en-US" sz="1000" dirty="0"/>
              <a:t>Collaborating closely and providing feedback to the Department of Homelessness &amp; Supportive Housing.</a:t>
            </a:r>
          </a:p>
          <a:p>
            <a:r>
              <a:rPr lang="en-US" sz="1000" dirty="0"/>
              <a:t>Advocating for a City budget that allows for the provision of a basic level of safety, health, and wellness for the residents we serve and increased/adequate pay for our staff, many of whom regularly commute from outside of San Francisco and many of whom live in poverty. </a:t>
            </a:r>
          </a:p>
          <a:p>
            <a:r>
              <a:rPr lang="en-US" sz="1000" dirty="0"/>
              <a:t>Ensuring community and supportive housing staff diversity by addressing racism through hiring practices and promotion within our respective agencies so that residents see themselves reflected in those that work to serve them.</a:t>
            </a:r>
          </a:p>
          <a:p>
            <a:r>
              <a:rPr lang="en-US" sz="1000" dirty="0"/>
              <a:t>Advocating for a spectrum of housing and service delivery for supportive housing residents. Access to a continuum of housing options for supporting housing residents.</a:t>
            </a:r>
          </a:p>
          <a:p>
            <a:endParaRPr lang="en-US" sz="1000" dirty="0"/>
          </a:p>
        </p:txBody>
      </p:sp>
    </p:spTree>
    <p:extLst>
      <p:ext uri="{BB962C8B-B14F-4D97-AF65-F5344CB8AC3E}">
        <p14:creationId xmlns:p14="http://schemas.microsoft.com/office/powerpoint/2010/main" val="129883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044ABF-84F8-4105-B34F-106B1601AA45}"/>
              </a:ext>
            </a:extLst>
          </p:cNvPr>
          <p:cNvSpPr>
            <a:spLocks noGrp="1"/>
          </p:cNvSpPr>
          <p:nvPr>
            <p:ph type="title"/>
          </p:nvPr>
        </p:nvSpPr>
        <p:spPr>
          <a:xfrm>
            <a:off x="838200" y="963507"/>
            <a:ext cx="3494362" cy="4930986"/>
          </a:xfrm>
        </p:spPr>
        <p:txBody>
          <a:bodyPr>
            <a:normAutofit/>
          </a:bodyPr>
          <a:lstStyle/>
          <a:p>
            <a:pPr algn="r"/>
            <a:r>
              <a:rPr lang="en-US" b="1" u="sng" dirty="0">
                <a:solidFill>
                  <a:schemeClr val="accent1"/>
                </a:solidFill>
              </a:rPr>
              <a:t>Current Budget Needs:</a:t>
            </a:r>
          </a:p>
        </p:txBody>
      </p:sp>
      <p:cxnSp>
        <p:nvCxnSpPr>
          <p:cNvPr id="14"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C214C11-4AAC-4082-AF0F-E80D26AD2126}"/>
              </a:ext>
            </a:extLst>
          </p:cNvPr>
          <p:cNvSpPr>
            <a:spLocks noGrp="1"/>
          </p:cNvSpPr>
          <p:nvPr>
            <p:ph sz="half" idx="1"/>
          </p:nvPr>
        </p:nvSpPr>
        <p:spPr>
          <a:xfrm>
            <a:off x="4976030" y="1049232"/>
            <a:ext cx="6250940" cy="2304627"/>
          </a:xfrm>
        </p:spPr>
        <p:txBody>
          <a:bodyPr anchor="b">
            <a:normAutofit lnSpcReduction="10000"/>
          </a:bodyPr>
          <a:lstStyle/>
          <a:p>
            <a:r>
              <a:rPr lang="en-US" sz="1700" dirty="0"/>
              <a:t>Supportive Housing is working and remains an effective solution for ending homelessness</a:t>
            </a:r>
          </a:p>
          <a:p>
            <a:r>
              <a:rPr lang="en-US" sz="1700" dirty="0"/>
              <a:t>Current supportive housing contracts are chronically under-funded and is forcing agencies to consider cutting critical services</a:t>
            </a:r>
          </a:p>
          <a:p>
            <a:r>
              <a:rPr lang="en-US" sz="1700" dirty="0"/>
              <a:t>While DHSH has engaged with agencies to do what they can to address these issues, it should be acknowledged that these are ongoing structural deficits in contracts were largely inherited from HSA and DPH</a:t>
            </a:r>
          </a:p>
        </p:txBody>
      </p:sp>
      <p:sp>
        <p:nvSpPr>
          <p:cNvPr id="4" name="Content Placeholder 3">
            <a:extLst>
              <a:ext uri="{FF2B5EF4-FFF2-40B4-BE49-F238E27FC236}">
                <a16:creationId xmlns:a16="http://schemas.microsoft.com/office/drawing/2014/main" id="{9611AA8A-8F72-4FA0-8AAF-790277B8B29F}"/>
              </a:ext>
            </a:extLst>
          </p:cNvPr>
          <p:cNvSpPr>
            <a:spLocks noGrp="1"/>
          </p:cNvSpPr>
          <p:nvPr>
            <p:ph sz="half" idx="2"/>
          </p:nvPr>
        </p:nvSpPr>
        <p:spPr>
          <a:xfrm>
            <a:off x="4947941" y="3353859"/>
            <a:ext cx="6250940" cy="2304628"/>
          </a:xfrm>
        </p:spPr>
        <p:txBody>
          <a:bodyPr>
            <a:normAutofit lnSpcReduction="10000"/>
          </a:bodyPr>
          <a:lstStyle/>
          <a:p>
            <a:r>
              <a:rPr lang="en-US" sz="1700" dirty="0"/>
              <a:t>This current system is showing signs of compromised outcomes if underfunding continues such as:</a:t>
            </a:r>
          </a:p>
          <a:p>
            <a:pPr lvl="1"/>
            <a:r>
              <a:rPr lang="en-US" sz="1700" dirty="0"/>
              <a:t>Risk of increased evictions</a:t>
            </a:r>
          </a:p>
          <a:p>
            <a:pPr lvl="1"/>
            <a:r>
              <a:rPr lang="en-US" sz="1700" dirty="0"/>
              <a:t>Risk of ongoing under-staffed positions resulting in less intensive case management, less regular janitorial services, etc.</a:t>
            </a:r>
          </a:p>
          <a:p>
            <a:r>
              <a:rPr lang="en-US" sz="1700" dirty="0"/>
              <a:t>We urge the City to engage in a larger conversation about how to fix the year over year funding gap in these critical services which stands at roughly $5 million annually</a:t>
            </a:r>
          </a:p>
          <a:p>
            <a:pPr marL="0" indent="0">
              <a:buNone/>
            </a:pPr>
            <a:endParaRPr lang="en-US" sz="1700" dirty="0"/>
          </a:p>
          <a:p>
            <a:endParaRPr lang="en-US" sz="1700" dirty="0"/>
          </a:p>
        </p:txBody>
      </p:sp>
    </p:spTree>
    <p:extLst>
      <p:ext uri="{BB962C8B-B14F-4D97-AF65-F5344CB8AC3E}">
        <p14:creationId xmlns:p14="http://schemas.microsoft.com/office/powerpoint/2010/main" val="383545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FFBE1B-3D40-4FC1-96B2-DC3D4BAB96CB}"/>
              </a:ext>
            </a:extLst>
          </p:cNvPr>
          <p:cNvSpPr>
            <a:spLocks noGrp="1"/>
          </p:cNvSpPr>
          <p:nvPr>
            <p:ph type="title"/>
          </p:nvPr>
        </p:nvSpPr>
        <p:spPr>
          <a:xfrm>
            <a:off x="838200" y="963507"/>
            <a:ext cx="3494362" cy="4930986"/>
          </a:xfrm>
        </p:spPr>
        <p:txBody>
          <a:bodyPr>
            <a:normAutofit/>
          </a:bodyPr>
          <a:lstStyle/>
          <a:p>
            <a:r>
              <a:rPr lang="en-US" b="1" u="sng" dirty="0">
                <a:solidFill>
                  <a:schemeClr val="accent1"/>
                </a:solidFill>
              </a:rPr>
              <a:t>Current Budget Needs Continued…</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875880B-201A-44CC-8B85-1813B79A807A}"/>
              </a:ext>
            </a:extLst>
          </p:cNvPr>
          <p:cNvSpPr>
            <a:spLocks noGrp="1"/>
          </p:cNvSpPr>
          <p:nvPr>
            <p:ph sz="half" idx="1"/>
          </p:nvPr>
        </p:nvSpPr>
        <p:spPr>
          <a:xfrm>
            <a:off x="4976029" y="1006369"/>
            <a:ext cx="6250940" cy="2594082"/>
          </a:xfrm>
        </p:spPr>
        <p:txBody>
          <a:bodyPr anchor="b">
            <a:normAutofit/>
          </a:bodyPr>
          <a:lstStyle/>
          <a:p>
            <a:r>
              <a:rPr lang="en-US" sz="2000" dirty="0"/>
              <a:t> Challenges with recruiting for current staffing vacancies and retention of staff due to pay rates and housing unaffordability within the Bay Area</a:t>
            </a:r>
          </a:p>
          <a:p>
            <a:r>
              <a:rPr lang="en-US" sz="2000" dirty="0"/>
              <a:t>Need fully funded MCO proposal from Controller’s report in addition to the much needed CODB </a:t>
            </a:r>
          </a:p>
          <a:p>
            <a:pPr lvl="1"/>
            <a:r>
              <a:rPr lang="en-US" sz="1600" dirty="0"/>
              <a:t>Vital staff at the lower end of wages are struggling to stay housed and thrive.</a:t>
            </a:r>
          </a:p>
        </p:txBody>
      </p:sp>
      <p:sp>
        <p:nvSpPr>
          <p:cNvPr id="4" name="Content Placeholder 3">
            <a:extLst>
              <a:ext uri="{FF2B5EF4-FFF2-40B4-BE49-F238E27FC236}">
                <a16:creationId xmlns:a16="http://schemas.microsoft.com/office/drawing/2014/main" id="{AD188CB1-EAF9-4019-9E2B-67148B3B6C3F}"/>
              </a:ext>
            </a:extLst>
          </p:cNvPr>
          <p:cNvSpPr>
            <a:spLocks noGrp="1"/>
          </p:cNvSpPr>
          <p:nvPr>
            <p:ph sz="half" idx="2"/>
          </p:nvPr>
        </p:nvSpPr>
        <p:spPr>
          <a:xfrm>
            <a:off x="4976029" y="3600451"/>
            <a:ext cx="6250940" cy="1814512"/>
          </a:xfrm>
        </p:spPr>
        <p:txBody>
          <a:bodyPr>
            <a:normAutofit/>
          </a:bodyPr>
          <a:lstStyle/>
          <a:p>
            <a:r>
              <a:rPr lang="en-US" sz="2000" dirty="0"/>
              <a:t>The SHPN is eager to engage with the City on increased transparency with outcomes, equity across contracts and neighborhoods, and racial equity, especially for those we serve.</a:t>
            </a:r>
          </a:p>
          <a:p>
            <a:endParaRPr lang="en-US" sz="2000" dirty="0"/>
          </a:p>
        </p:txBody>
      </p:sp>
    </p:spTree>
    <p:extLst>
      <p:ext uri="{BB962C8B-B14F-4D97-AF65-F5344CB8AC3E}">
        <p14:creationId xmlns:p14="http://schemas.microsoft.com/office/powerpoint/2010/main" val="2316952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D94414-5E27-4A2F-B628-465B79743F0C}"/>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Current Member Organizations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2DDD0A0-169E-490A-9A85-F03E280F19E4}"/>
              </a:ext>
            </a:extLst>
          </p:cNvPr>
          <p:cNvSpPr>
            <a:spLocks noGrp="1"/>
          </p:cNvSpPr>
          <p:nvPr>
            <p:ph idx="1"/>
          </p:nvPr>
        </p:nvSpPr>
        <p:spPr>
          <a:xfrm>
            <a:off x="4976031" y="963877"/>
            <a:ext cx="6377769" cy="4930246"/>
          </a:xfrm>
        </p:spPr>
        <p:txBody>
          <a:bodyPr anchor="ctr">
            <a:normAutofit fontScale="62500" lnSpcReduction="20000"/>
          </a:bodyPr>
          <a:lstStyle/>
          <a:p>
            <a:r>
              <a:rPr lang="en-US" dirty="0"/>
              <a:t>Catholic Charities</a:t>
            </a:r>
          </a:p>
          <a:p>
            <a:r>
              <a:rPr lang="en-US" dirty="0"/>
              <a:t>Community Housing Partnership</a:t>
            </a:r>
          </a:p>
          <a:p>
            <a:r>
              <a:rPr lang="en-US" dirty="0"/>
              <a:t>Chinatown Community Development Center</a:t>
            </a:r>
          </a:p>
          <a:p>
            <a:r>
              <a:rPr lang="en-US" dirty="0"/>
              <a:t>Conard House</a:t>
            </a:r>
          </a:p>
          <a:p>
            <a:r>
              <a:rPr lang="en-US" dirty="0"/>
              <a:t>Delivering Innovation in Supportive Housing Dolores Street Community Services Episcopal Community Services</a:t>
            </a:r>
          </a:p>
          <a:p>
            <a:r>
              <a:rPr lang="en-US" dirty="0"/>
              <a:t>Larkin Street Youth Services </a:t>
            </a:r>
          </a:p>
          <a:p>
            <a:r>
              <a:rPr lang="en-US" dirty="0"/>
              <a:t>GLIDE Housing</a:t>
            </a:r>
          </a:p>
          <a:p>
            <a:r>
              <a:rPr lang="en-US" dirty="0"/>
              <a:t>Lutheran Social Services</a:t>
            </a:r>
          </a:p>
          <a:p>
            <a:r>
              <a:rPr lang="en-US" dirty="0"/>
              <a:t>Mercy Housing California</a:t>
            </a:r>
          </a:p>
          <a:p>
            <a:r>
              <a:rPr lang="en-US" dirty="0"/>
              <a:t>Mission Economic Development Agency</a:t>
            </a:r>
          </a:p>
          <a:p>
            <a:r>
              <a:rPr lang="en-US" dirty="0"/>
              <a:t>San Francisco Housing Development Corporation</a:t>
            </a:r>
          </a:p>
          <a:p>
            <a:r>
              <a:rPr lang="en-US" dirty="0"/>
              <a:t>Swords to Plowshares</a:t>
            </a:r>
          </a:p>
          <a:p>
            <a:r>
              <a:rPr lang="en-US" dirty="0"/>
              <a:t>Tenderloin Housing Clinic</a:t>
            </a:r>
          </a:p>
          <a:p>
            <a:r>
              <a:rPr lang="en-US" dirty="0"/>
              <a:t>Tenderloin Neighborhood Development Corporation</a:t>
            </a:r>
          </a:p>
        </p:txBody>
      </p:sp>
    </p:spTree>
    <p:extLst>
      <p:ext uri="{BB962C8B-B14F-4D97-AF65-F5344CB8AC3E}">
        <p14:creationId xmlns:p14="http://schemas.microsoft.com/office/powerpoint/2010/main" val="1420607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433</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Supportive Housing Provider Network (SHPN)</vt:lpstr>
      <vt:lpstr> Who we are:               Our Network Priorities:</vt:lpstr>
      <vt:lpstr>Current Budget Needs:</vt:lpstr>
      <vt:lpstr>Current Budget Needs Continued…</vt:lpstr>
      <vt:lpstr>Current Member Organizations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Supportive Housing Provider Network (SHPN)</dc:title>
  <dc:creator>Tramecia Garner</dc:creator>
  <cp:lastModifiedBy>Tramecia Garner</cp:lastModifiedBy>
  <cp:revision>1</cp:revision>
  <dcterms:created xsi:type="dcterms:W3CDTF">2019-04-17T15:18:05Z</dcterms:created>
  <dcterms:modified xsi:type="dcterms:W3CDTF">2019-04-17T15:21:05Z</dcterms:modified>
</cp:coreProperties>
</file>